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  <p:sldMasterId id="2147483658" r:id="rId2"/>
  </p:sldMasterIdLst>
  <p:notesMasterIdLst>
    <p:notesMasterId r:id="rId29"/>
  </p:notesMasterIdLst>
  <p:sldIdLst>
    <p:sldId id="256" r:id="rId3"/>
    <p:sldId id="286" r:id="rId4"/>
    <p:sldId id="287" r:id="rId5"/>
    <p:sldId id="310" r:id="rId6"/>
    <p:sldId id="296" r:id="rId7"/>
    <p:sldId id="307" r:id="rId8"/>
    <p:sldId id="320" r:id="rId9"/>
    <p:sldId id="321" r:id="rId10"/>
    <p:sldId id="308" r:id="rId11"/>
    <p:sldId id="297" r:id="rId12"/>
    <p:sldId id="300" r:id="rId13"/>
    <p:sldId id="313" r:id="rId14"/>
    <p:sldId id="301" r:id="rId15"/>
    <p:sldId id="312" r:id="rId16"/>
    <p:sldId id="304" r:id="rId17"/>
    <p:sldId id="317" r:id="rId18"/>
    <p:sldId id="315" r:id="rId19"/>
    <p:sldId id="262" r:id="rId20"/>
    <p:sldId id="318" r:id="rId21"/>
    <p:sldId id="314" r:id="rId22"/>
    <p:sldId id="264" r:id="rId23"/>
    <p:sldId id="316" r:id="rId24"/>
    <p:sldId id="265" r:id="rId25"/>
    <p:sldId id="298" r:id="rId26"/>
    <p:sldId id="303" r:id="rId27"/>
    <p:sldId id="281" r:id="rId28"/>
  </p:sldIdLst>
  <p:sldSz cx="9144000" cy="6858000" type="screen4x3"/>
  <p:notesSz cx="9925050" cy="66659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8FC"/>
    <a:srgbClr val="D5E9D5"/>
    <a:srgbClr val="E75538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7695B-64F9-4600-8239-3C1CD136935C}" v="1" dt="2023-06-21T22:41:24.713"/>
    <p1510:client id="{58F93A89-5138-4221-862D-274DD3447A57}" v="124" dt="2023-06-21T16:48:15.708"/>
    <p1510:client id="{9D6ECD9C-F5B2-382C-D823-AEBB2EAD6E8B}" v="357" dt="2023-06-21T21:55:48.680"/>
    <p1510:client id="{9EE78CF1-2106-E400-C276-EBCC90F8C681}" v="5012" dt="2023-06-21T22:57:21.673"/>
    <p1510:client id="{C9F1B6F3-3EBD-0461-3EA6-52D0C2614FA9}" v="70" dt="2023-06-21T18:24:03.051"/>
    <p1510:client id="{CB2B90F5-8307-D7B6-4BCB-D81CFC846202}" v="11" dt="2023-06-22T08:24:48.659"/>
    <p1510:client id="{D1E95901-C04E-6A4F-A646-D68A084456DE}" v="1125" dt="2023-06-22T09:55:39.688"/>
  </p1510:revLst>
</p1510:revInfo>
</file>

<file path=ppt/tableStyles.xml><?xml version="1.0" encoding="utf-8"?>
<a:tblStyleLst xmlns:a="http://schemas.openxmlformats.org/drawingml/2006/main" def="{7F1BF803-9790-449D-AFD7-FA2B02CC13FB}">
  <a:tblStyle styleId="{7F1BF803-9790-449D-AFD7-FA2B02CC13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3"/>
  </p:normalViewPr>
  <p:slideViewPr>
    <p:cSldViewPr snapToGrid="0">
      <p:cViewPr varScale="1">
        <p:scale>
          <a:sx n="86" d="100"/>
          <a:sy n="86" d="100"/>
        </p:scale>
        <p:origin x="65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5377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5" name="Google Shape;75;p1:notes"/>
          <p:cNvSpPr txBox="1">
            <a:spLocks noGrp="1"/>
          </p:cNvSpPr>
          <p:nvPr>
            <p:ph type="sldNum" idx="12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463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467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443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/>
              <a:t>What needs to be done: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Certify supply chain according to environmental, social and governance (ESG) standards.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/>
              <a:t>Ensure: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No child labour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Environmentally friendly transport and logistics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Green production facilities with no pollution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Business is lead with the right values and without any discrimination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/>
          </a:p>
          <a:p>
            <a:pPr lvl="0">
              <a:buFont typeface="Arial" panose="020B0604020202020204" pitchFamily="34" charset="0"/>
              <a:buChar char="•"/>
            </a:pPr>
            <a:r>
              <a:rPr lang="en-GB"/>
              <a:t> Needs to verifiable for auditors &amp; customers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Establish trust between companies and customers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/>
              <a:t>Separates a company from competitors (marketing)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/>
          </a:p>
          <a:p>
            <a:pPr lvl="0">
              <a:buFont typeface="Arial" panose="020B0604020202020204" pitchFamily="34" charset="0"/>
              <a:buChar char="•"/>
            </a:pPr>
            <a:r>
              <a:rPr lang="en-GB"/>
              <a:t>Similar: Global Battery Alliance for Batteries </a:t>
            </a: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110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/>
              <a:t>Summarize to see how blockchain technology can solve many problems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/>
              <a:t>General Issues: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Supply chains across the globe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Various (changing) business partners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No globally responsible authority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GB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/>
              <a:t>Blockchain Solutions offer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Exchange of goods accompanied by certificates into blockchain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Trusted and tamperproof environment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Traceability of materials and products along the entire chain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Does not require a central authority (=&gt; distributed &amp; decentralised)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Ability to preserve trade secrets while being able to verify the origin of products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19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/>
              <a:t>Summarize to see how blockchain technology can solve many problems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/>
              <a:t>General Issues: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Supply chains across the globe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Various (changing) business partners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No globally responsible authority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GB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/>
              <a:t>Blockchain Solutions offer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Exchange of goods accompanied by certificates into blockchain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Trusted and tamperproof environment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Traceability of materials and products along the entire chain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Does not require a central authority (=&gt; distributed &amp; decentralised)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/>
              <a:t>Ability to preserve trade secrets while being able to verify the origin of products</a:t>
            </a:r>
          </a:p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06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46d352830_0_1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446d3528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48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7757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358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575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8209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347635" y="6408271"/>
            <a:ext cx="575236" cy="358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David Gasser, Mehmet Eren Turanboy, Felix Myhsok</a:t>
            </a:r>
          </a:p>
          <a:p>
            <a:r>
              <a:rPr lang="de-DE"/>
              <a:t>
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David Gasser, Mehmet Eren Turanboy, Felix Myhsok</a:t>
            </a:r>
          </a:p>
          <a:p>
            <a:r>
              <a:rPr lang="de-DE"/>
              <a:t>
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David Gasser, Mehmet Eren Turanboy, Felix Myhsok</a:t>
            </a:r>
          </a:p>
          <a:p>
            <a:r>
              <a:rPr lang="de-DE"/>
              <a:t>
</a:t>
            </a: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2" name="Google Shape;20;p3" descr="20150416 tum logo blau png final.png">
            <a:extLst>
              <a:ext uri="{FF2B5EF4-FFF2-40B4-BE49-F238E27FC236}">
                <a16:creationId xmlns:a16="http://schemas.microsoft.com/office/drawing/2014/main" id="{9C09AFF3-1F1E-8433-7174-F1FB70CBDB3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8218411" y="324685"/>
            <a:ext cx="608352" cy="320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David Gasser, Mehmet Eren Turanboy, Felix Myhsok</a:t>
            </a:r>
          </a:p>
          <a:p>
            <a:r>
              <a:rPr lang="de-DE"/>
              <a:t>
</a:t>
            </a:r>
            <a:endParaRPr/>
          </a:p>
        </p:txBody>
      </p:sp>
      <p:pic>
        <p:nvPicPr>
          <p:cNvPr id="2" name="Google Shape;20;p3" descr="20150416 tum logo blau png final.png">
            <a:extLst>
              <a:ext uri="{FF2B5EF4-FFF2-40B4-BE49-F238E27FC236}">
                <a16:creationId xmlns:a16="http://schemas.microsoft.com/office/drawing/2014/main" id="{71E4F753-E9F1-3FB5-8574-BDB0671DA04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8218411" y="324685"/>
            <a:ext cx="608352" cy="320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battery.org/" TargetMode="External"/><Relationship Id="rId2" Type="http://schemas.openxmlformats.org/officeDocument/2006/relationships/hyperlink" Target="https://www.industriall-union.org/report-due-diligence-across-the-battery-supply-ch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ww.flatico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20" y="523576"/>
            <a:ext cx="5438519" cy="6334424"/>
          </a:xfrm>
          <a:prstGeom prst="rect">
            <a:avLst/>
          </a:prstGeom>
        </p:spPr>
      </p:pic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332829" y="3193048"/>
            <a:ext cx="85089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Technische</a:t>
            </a:r>
            <a:r>
              <a:rPr lang="en-GB"/>
              <a:t> Universität München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Department of Informatics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Blockchain technology for public sector innovation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22nd of June, 2023</a:t>
            </a:r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332830" y="2072194"/>
            <a:ext cx="8508900" cy="88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Chain2Sustain</a:t>
            </a:r>
            <a:br>
              <a:rPr lang="en-GB" b="1"/>
            </a:br>
            <a:r>
              <a:rPr lang="en-GB" sz="2400"/>
              <a:t>Sustainable Supply Chains based on Blockchain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57F41DEB-05E3-03D6-E000-8C89CF8E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3" y="2303166"/>
            <a:ext cx="8501874" cy="276091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D4E1720-1EA8-E43B-DB7D-F07BD062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System Design - Privacy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 descr="Schlüssel mit einfarbiger Füllung">
            <a:extLst>
              <a:ext uri="{FF2B5EF4-FFF2-40B4-BE49-F238E27FC236}">
                <a16:creationId xmlns:a16="http://schemas.microsoft.com/office/drawing/2014/main" id="{0CA3A908-AC7E-ADB9-EA01-C9CFBE8C6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336546" y="2360807"/>
            <a:ext cx="427219" cy="427219"/>
          </a:xfrm>
          <a:prstGeom prst="rect">
            <a:avLst/>
          </a:prstGeom>
        </p:spPr>
      </p:pic>
      <p:pic>
        <p:nvPicPr>
          <p:cNvPr id="7" name="Grafik 6" descr="Schlüssel mit einfarbiger Füllung">
            <a:extLst>
              <a:ext uri="{FF2B5EF4-FFF2-40B4-BE49-F238E27FC236}">
                <a16:creationId xmlns:a16="http://schemas.microsoft.com/office/drawing/2014/main" id="{C8A06298-C5F0-5DDF-A8A2-288F027B8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3790930" y="2349233"/>
            <a:ext cx="427219" cy="427219"/>
          </a:xfrm>
          <a:prstGeom prst="rect">
            <a:avLst/>
          </a:prstGeom>
        </p:spPr>
      </p:pic>
      <p:pic>
        <p:nvPicPr>
          <p:cNvPr id="8" name="Grafik 7" descr="Schlüssel mit einfarbiger Füllung">
            <a:extLst>
              <a:ext uri="{FF2B5EF4-FFF2-40B4-BE49-F238E27FC236}">
                <a16:creationId xmlns:a16="http://schemas.microsoft.com/office/drawing/2014/main" id="{FE1DC434-59F1-CBCD-E491-032441CF0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784734" y="2360807"/>
            <a:ext cx="427219" cy="427219"/>
          </a:xfrm>
          <a:prstGeom prst="rect">
            <a:avLst/>
          </a:prstGeom>
        </p:spPr>
      </p:pic>
      <p:pic>
        <p:nvPicPr>
          <p:cNvPr id="9" name="Grafik 8" descr="Schlüssel mit einfarbiger Füllung">
            <a:extLst>
              <a:ext uri="{FF2B5EF4-FFF2-40B4-BE49-F238E27FC236}">
                <a16:creationId xmlns:a16="http://schemas.microsoft.com/office/drawing/2014/main" id="{078B248F-4FB9-D350-60D2-19C632A21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7391047" y="2349233"/>
            <a:ext cx="427219" cy="42721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49E0DC9-D5BE-3F1D-5C30-9A4F757672A4}"/>
              </a:ext>
            </a:extLst>
          </p:cNvPr>
          <p:cNvSpPr/>
          <p:nvPr/>
        </p:nvSpPr>
        <p:spPr>
          <a:xfrm>
            <a:off x="2454216" y="4235284"/>
            <a:ext cx="914399" cy="269823"/>
          </a:xfrm>
          <a:prstGeom prst="rect">
            <a:avLst/>
          </a:prstGeom>
          <a:solidFill>
            <a:srgbClr val="E75538">
              <a:alpha val="96616"/>
            </a:srgbClr>
          </a:solidFill>
          <a:effectLst>
            <a:softEdge rad="6226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4D254EF-0134-2709-CBC1-C8FA35C8C974}"/>
              </a:ext>
            </a:extLst>
          </p:cNvPr>
          <p:cNvSpPr/>
          <p:nvPr/>
        </p:nvSpPr>
        <p:spPr>
          <a:xfrm>
            <a:off x="2303740" y="4511937"/>
            <a:ext cx="914399" cy="269823"/>
          </a:xfrm>
          <a:prstGeom prst="rect">
            <a:avLst/>
          </a:prstGeom>
          <a:solidFill>
            <a:srgbClr val="E75538">
              <a:alpha val="96616"/>
            </a:srgbClr>
          </a:solidFill>
          <a:effectLst>
            <a:softEdge rad="6226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165BB2-BF55-B024-BC0C-0F4FFE309E39}"/>
              </a:ext>
            </a:extLst>
          </p:cNvPr>
          <p:cNvSpPr/>
          <p:nvPr/>
        </p:nvSpPr>
        <p:spPr>
          <a:xfrm>
            <a:off x="5923498" y="4223709"/>
            <a:ext cx="914399" cy="269823"/>
          </a:xfrm>
          <a:prstGeom prst="rect">
            <a:avLst/>
          </a:prstGeom>
          <a:solidFill>
            <a:srgbClr val="FFFF00">
              <a:alpha val="96616"/>
            </a:srgbClr>
          </a:solidFill>
          <a:effectLst>
            <a:softEdge rad="6226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38112F7-DD65-81F1-D203-43EA5FE3A667}"/>
              </a:ext>
            </a:extLst>
          </p:cNvPr>
          <p:cNvSpPr/>
          <p:nvPr/>
        </p:nvSpPr>
        <p:spPr>
          <a:xfrm>
            <a:off x="5761105" y="4511937"/>
            <a:ext cx="914399" cy="269823"/>
          </a:xfrm>
          <a:prstGeom prst="rect">
            <a:avLst/>
          </a:prstGeom>
          <a:solidFill>
            <a:srgbClr val="FFFF00">
              <a:alpha val="96616"/>
            </a:srgbClr>
          </a:solidFill>
          <a:effectLst>
            <a:softEdge rad="6226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97EC44FB-3749-8B9E-300D-325562FE7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90" y="5210257"/>
            <a:ext cx="8508999" cy="958427"/>
          </a:xfrm>
        </p:spPr>
        <p:txBody>
          <a:bodyPr anchor="ctr"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sz="1800"/>
              <a:t>Private Data Collections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sz="1800"/>
              <a:t>Identity Mixing</a:t>
            </a:r>
          </a:p>
        </p:txBody>
      </p:sp>
    </p:spTree>
    <p:extLst>
      <p:ext uri="{BB962C8B-B14F-4D97-AF65-F5344CB8AC3E}">
        <p14:creationId xmlns:p14="http://schemas.microsoft.com/office/powerpoint/2010/main" val="428064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86306CD-518C-B9B9-4FCC-5E100C63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System Design – Emissions Input</a:t>
            </a:r>
          </a:p>
        </p:txBody>
      </p:sp>
      <p:pic>
        <p:nvPicPr>
          <p:cNvPr id="58" name="Grafik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276F459-BA66-93FD-6CCB-E6E64C8B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08" y="1659128"/>
            <a:ext cx="5522384" cy="3844204"/>
          </a:xfrm>
          <a:prstGeom prst="rect">
            <a:avLst/>
          </a:prstGeom>
        </p:spPr>
      </p:pic>
      <p:sp>
        <p:nvSpPr>
          <p:cNvPr id="8" name="Textplatzhalter 1">
            <a:extLst>
              <a:ext uri="{FF2B5EF4-FFF2-40B4-BE49-F238E27FC236}">
                <a16:creationId xmlns:a16="http://schemas.microsoft.com/office/drawing/2014/main" id="{A90FC022-A25E-C65E-7CB9-4D3E642A9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90" y="5503332"/>
            <a:ext cx="8508999" cy="958427"/>
          </a:xfrm>
        </p:spPr>
        <p:txBody>
          <a:bodyPr anchor="ctr"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sz="1800"/>
              <a:t>Automated emissions auditing through </a:t>
            </a:r>
            <a:r>
              <a:rPr lang="en-GB" sz="1800" err="1"/>
              <a:t>chaincode</a:t>
            </a:r>
            <a:endParaRPr lang="en-GB" sz="180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 sz="1800"/>
              <a:t>Transferable emissions tokens</a:t>
            </a:r>
          </a:p>
        </p:txBody>
      </p:sp>
    </p:spTree>
    <p:extLst>
      <p:ext uri="{BB962C8B-B14F-4D97-AF65-F5344CB8AC3E}">
        <p14:creationId xmlns:p14="http://schemas.microsoft.com/office/powerpoint/2010/main" val="41046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86306CD-518C-B9B9-4FCC-5E100C63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System Design</a:t>
            </a:r>
          </a:p>
        </p:txBody>
      </p:sp>
      <p:pic>
        <p:nvPicPr>
          <p:cNvPr id="58" name="Grafik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pic>
        <p:nvPicPr>
          <p:cNvPr id="10" name="Grafik 9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9A033FB4-9E31-FCA6-1DF6-6C8A0676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58" y="1583553"/>
            <a:ext cx="8668083" cy="47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8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4E1720-1EA8-E43B-DB7D-F07BD062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Technologies/Implementation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4D564E0-D1EA-298B-DA95-C5E580A5B7E8}"/>
              </a:ext>
            </a:extLst>
          </p:cNvPr>
          <p:cNvSpPr txBox="1"/>
          <p:nvPr/>
        </p:nvSpPr>
        <p:spPr>
          <a:xfrm>
            <a:off x="839899" y="1856676"/>
            <a:ext cx="4433532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8" indent="-285750">
              <a:buChar char="•"/>
            </a:pPr>
            <a:r>
              <a:rPr lang="en-GB" sz="1600"/>
              <a:t>Scalability </a:t>
            </a:r>
          </a:p>
          <a:p>
            <a:pPr marL="285750" lvl="8" indent="-285750">
              <a:buFont typeface="Arial"/>
              <a:buChar char="•"/>
            </a:pPr>
            <a:r>
              <a:rPr lang="en-GB" sz="1600"/>
              <a:t>Flexible design options</a:t>
            </a:r>
          </a:p>
          <a:p>
            <a:pPr marL="285750" lvl="8" indent="-285750">
              <a:buFont typeface="Arial"/>
              <a:buChar char="•"/>
            </a:pPr>
            <a:r>
              <a:rPr lang="en-GB" sz="1600"/>
              <a:t>Consortium blockchain</a:t>
            </a:r>
          </a:p>
          <a:p>
            <a:pPr marL="285750" lvl="8" indent="-285750">
              <a:buFont typeface="Arial"/>
              <a:buChar char="•"/>
            </a:pPr>
            <a:r>
              <a:rPr lang="en-GB" sz="1600"/>
              <a:t>Identity mixer and private data</a:t>
            </a:r>
          </a:p>
          <a:p>
            <a:pPr marL="285750" lvl="8" indent="-285750">
              <a:buFont typeface="Arial"/>
              <a:buChar char="•"/>
            </a:pPr>
            <a:r>
              <a:rPr lang="en-GB" sz="1600"/>
              <a:t>Some previous experience</a:t>
            </a:r>
          </a:p>
          <a:p>
            <a:pPr marL="285750" lvl="8" indent="-285750">
              <a:buFont typeface="Arial"/>
              <a:buChar char="•"/>
            </a:pPr>
            <a:r>
              <a:rPr lang="en-GB" sz="1600"/>
              <a:t>Good documentation 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5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80385A77-105E-4E43-4A45-480E1EECB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41" y="1815947"/>
            <a:ext cx="2743200" cy="1371600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F84896EF-67E9-05D9-E720-BDEA98436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027" y="5463604"/>
            <a:ext cx="1696598" cy="10260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F14C88-11C2-5787-C8DC-C9F068E4C187}"/>
              </a:ext>
            </a:extLst>
          </p:cNvPr>
          <p:cNvSpPr txBox="1"/>
          <p:nvPr/>
        </p:nvSpPr>
        <p:spPr>
          <a:xfrm>
            <a:off x="647103" y="1489448"/>
            <a:ext cx="44335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8"/>
            <a:r>
              <a:rPr lang="en-GB" sz="1800"/>
              <a:t>Why Hyperledger Fabric</a:t>
            </a:r>
            <a:r>
              <a:rPr lang="de-DE" sz="1800"/>
              <a:t>?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7758659-44DA-B205-5110-250F5EDB990F}"/>
              </a:ext>
            </a:extLst>
          </p:cNvPr>
          <p:cNvSpPr txBox="1"/>
          <p:nvPr/>
        </p:nvSpPr>
        <p:spPr>
          <a:xfrm>
            <a:off x="647102" y="5391254"/>
            <a:ext cx="44335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8"/>
            <a:r>
              <a:rPr lang="en-GB" sz="1800"/>
              <a:t>Why NodeJS</a:t>
            </a:r>
            <a:r>
              <a:rPr lang="de-DE" sz="1800"/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B3D06B6-12CD-5C8F-DC7B-7B8A0F219236}"/>
              </a:ext>
            </a:extLst>
          </p:cNvPr>
          <p:cNvSpPr txBox="1"/>
          <p:nvPr/>
        </p:nvSpPr>
        <p:spPr>
          <a:xfrm>
            <a:off x="839898" y="5767663"/>
            <a:ext cx="443353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8" indent="-285750">
              <a:buChar char="•"/>
            </a:pPr>
            <a:r>
              <a:rPr lang="en-GB" sz="1600"/>
              <a:t>Go-to web interface creation tool </a:t>
            </a:r>
          </a:p>
          <a:p>
            <a:pPr marL="285750" lvl="8" indent="-285750">
              <a:buFont typeface="Arial"/>
              <a:buChar char="•"/>
            </a:pPr>
            <a:r>
              <a:rPr lang="en-GB" sz="1600"/>
              <a:t>Prior experience</a:t>
            </a:r>
          </a:p>
        </p:txBody>
      </p:sp>
      <p:pic>
        <p:nvPicPr>
          <p:cNvPr id="8" name="Grafik 8" descr="Ein Bild, das Text, Tisch enthält.&#10;&#10;Beschreibung automatisch generiert.">
            <a:extLst>
              <a:ext uri="{FF2B5EF4-FFF2-40B4-BE49-F238E27FC236}">
                <a16:creationId xmlns:a16="http://schemas.microsoft.com/office/drawing/2014/main" id="{C6D9AF13-8D71-24E3-3F37-8501DC8F93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2" t="12488" r="62049" b="16102"/>
          <a:stretch/>
        </p:blipFill>
        <p:spPr>
          <a:xfrm>
            <a:off x="5725099" y="3637736"/>
            <a:ext cx="1377046" cy="139631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ABB077F-7DAC-7972-DDB9-D4F89618DEED}"/>
              </a:ext>
            </a:extLst>
          </p:cNvPr>
          <p:cNvSpPr txBox="1"/>
          <p:nvPr/>
        </p:nvSpPr>
        <p:spPr>
          <a:xfrm>
            <a:off x="830718" y="3968241"/>
            <a:ext cx="4433532" cy="12926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lvl="8" indent="-285750">
              <a:buChar char="•"/>
            </a:pPr>
            <a:r>
              <a:rPr lang="en-GB" sz="1600"/>
              <a:t>Easy to setup organizations and channels</a:t>
            </a:r>
          </a:p>
          <a:p>
            <a:pPr marL="285750" lvl="8" indent="-285750">
              <a:buFont typeface="Arial"/>
              <a:buChar char="•"/>
            </a:pPr>
            <a:r>
              <a:rPr lang="en-GB" sz="1600"/>
              <a:t>Automatically creates credentials </a:t>
            </a:r>
          </a:p>
          <a:p>
            <a:pPr marL="285750" lvl="8" indent="-285750">
              <a:buFont typeface="Arial"/>
              <a:buChar char="•"/>
            </a:pPr>
            <a:r>
              <a:rPr lang="en-GB" sz="1600"/>
              <a:t>Simplifies the setup of the design and management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39621B-CA50-8DEA-8B93-2A0179CA8049}"/>
              </a:ext>
            </a:extLst>
          </p:cNvPr>
          <p:cNvSpPr txBox="1"/>
          <p:nvPr/>
        </p:nvSpPr>
        <p:spPr>
          <a:xfrm>
            <a:off x="637922" y="3628555"/>
            <a:ext cx="44335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8"/>
            <a:r>
              <a:rPr lang="en-GB" sz="1800"/>
              <a:t>Why Fablo</a:t>
            </a:r>
            <a:r>
              <a:rPr lang="de-DE" sz="18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322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46d352830_0_1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00" cy="4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/>
              <a:t>Technologies &amp; Tools - Fablo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97A36-BB04-8CA0-CE87-01868856E539}"/>
              </a:ext>
            </a:extLst>
          </p:cNvPr>
          <p:cNvSpPr txBox="1"/>
          <p:nvPr/>
        </p:nvSpPr>
        <p:spPr>
          <a:xfrm>
            <a:off x="189815" y="2502695"/>
            <a:ext cx="3082887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"orgs": [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{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"organization": {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"name": "Org1",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"domain": "org1.example.com"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},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"peer": {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"instances": 1,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"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db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": "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LevelDb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"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},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"tools": {}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}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],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7855C-3008-2D76-581A-48BA97CF513D}"/>
              </a:ext>
            </a:extLst>
          </p:cNvPr>
          <p:cNvSpPr txBox="1"/>
          <p:nvPr/>
        </p:nvSpPr>
        <p:spPr>
          <a:xfrm>
            <a:off x="3332252" y="2506764"/>
            <a:ext cx="2348430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"channels": [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{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"name": "my-channel1",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"orgs": [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{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  "name": "Org1",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  "peers": [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    "peer0",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    "peer1",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    "peer2"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  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  }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]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}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],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AC05B-646B-105F-0D79-90711E38F6FF}"/>
              </a:ext>
            </a:extLst>
          </p:cNvPr>
          <p:cNvSpPr txBox="1"/>
          <p:nvPr/>
        </p:nvSpPr>
        <p:spPr>
          <a:xfrm>
            <a:off x="6197537" y="2503386"/>
            <a:ext cx="274320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chaincodes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": [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{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"name": "chaincode1",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"version": "0.0.1",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"lang": "node",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"channel": "my-channel1",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  "directory": "./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chaincodes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chaincode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kv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-node"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  }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  ]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236E43-BC11-9A76-4D77-024F53EC54B5}"/>
              </a:ext>
            </a:extLst>
          </p:cNvPr>
          <p:cNvSpPr txBox="1"/>
          <p:nvPr/>
        </p:nvSpPr>
        <p:spPr>
          <a:xfrm>
            <a:off x="22504" y="2023854"/>
            <a:ext cx="3029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 b="1" err="1">
                <a:solidFill>
                  <a:schemeClr val="accent3">
                    <a:lumMod val="50000"/>
                  </a:schemeClr>
                </a:solidFill>
              </a:rPr>
              <a:t>Creation</a:t>
            </a:r>
            <a:r>
              <a:rPr lang="de-DE" sz="1800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1800" b="1" err="1">
                <a:solidFill>
                  <a:schemeClr val="accent3">
                    <a:lumMod val="50000"/>
                  </a:schemeClr>
                </a:solidFill>
              </a:rPr>
              <a:t>of</a:t>
            </a:r>
            <a:r>
              <a:rPr lang="de-DE" sz="1800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1800" b="1" err="1">
                <a:solidFill>
                  <a:schemeClr val="accent3">
                    <a:lumMod val="50000"/>
                  </a:schemeClr>
                </a:solidFill>
              </a:rPr>
              <a:t>organization</a:t>
            </a:r>
            <a:r>
              <a:rPr lang="de-DE" sz="1800" b="1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35C40E-6295-837B-883A-41DDC4D9BC02}"/>
              </a:ext>
            </a:extLst>
          </p:cNvPr>
          <p:cNvSpPr txBox="1"/>
          <p:nvPr/>
        </p:nvSpPr>
        <p:spPr>
          <a:xfrm>
            <a:off x="3221327" y="2023855"/>
            <a:ext cx="2460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 b="1" err="1">
                <a:solidFill>
                  <a:schemeClr val="accent3">
                    <a:lumMod val="50000"/>
                  </a:schemeClr>
                </a:solidFill>
              </a:rPr>
              <a:t>Creation</a:t>
            </a:r>
            <a:r>
              <a:rPr lang="de-DE" sz="1800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1800" b="1" err="1">
                <a:solidFill>
                  <a:schemeClr val="accent3">
                    <a:lumMod val="50000"/>
                  </a:schemeClr>
                </a:solidFill>
              </a:rPr>
              <a:t>of</a:t>
            </a:r>
            <a:r>
              <a:rPr lang="de-DE" sz="1800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1800" b="1" err="1">
                <a:solidFill>
                  <a:schemeClr val="accent3">
                    <a:lumMod val="50000"/>
                  </a:schemeClr>
                </a:solidFill>
              </a:rPr>
              <a:t>channel</a:t>
            </a:r>
            <a:r>
              <a:rPr lang="de-DE" sz="1800" b="1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A34A17-9CBD-D76B-03F3-9B0624B85E96}"/>
              </a:ext>
            </a:extLst>
          </p:cNvPr>
          <p:cNvSpPr txBox="1"/>
          <p:nvPr/>
        </p:nvSpPr>
        <p:spPr>
          <a:xfrm>
            <a:off x="6126690" y="2023854"/>
            <a:ext cx="2671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800" b="1" err="1">
                <a:solidFill>
                  <a:schemeClr val="accent3">
                    <a:lumMod val="50000"/>
                  </a:schemeClr>
                </a:solidFill>
              </a:rPr>
              <a:t>Creation</a:t>
            </a:r>
            <a:r>
              <a:rPr lang="de-DE" sz="1800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1800" b="1" err="1">
                <a:solidFill>
                  <a:schemeClr val="accent3">
                    <a:lumMod val="50000"/>
                  </a:schemeClr>
                </a:solidFill>
              </a:rPr>
              <a:t>of</a:t>
            </a:r>
            <a:r>
              <a:rPr lang="de-DE" sz="1800" b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1800" b="1" err="1">
                <a:solidFill>
                  <a:schemeClr val="accent3">
                    <a:lumMod val="50000"/>
                  </a:schemeClr>
                </a:solidFill>
              </a:rPr>
              <a:t>chaincode</a:t>
            </a:r>
            <a:r>
              <a:rPr lang="de-DE" sz="1800" b="1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9B628A0-2E36-3FF5-B35F-3EAA8A94703F}"/>
              </a:ext>
            </a:extLst>
          </p:cNvPr>
          <p:cNvCxnSpPr/>
          <p:nvPr/>
        </p:nvCxnSpPr>
        <p:spPr>
          <a:xfrm>
            <a:off x="3192391" y="2599488"/>
            <a:ext cx="5508" cy="2869892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30B03F0-1E3F-2710-D7D1-39F0735A07AE}"/>
              </a:ext>
            </a:extLst>
          </p:cNvPr>
          <p:cNvCxnSpPr>
            <a:cxnSpLocks/>
          </p:cNvCxnSpPr>
          <p:nvPr/>
        </p:nvCxnSpPr>
        <p:spPr>
          <a:xfrm>
            <a:off x="6067892" y="2597319"/>
            <a:ext cx="5508" cy="2869892"/>
          </a:xfrm>
          <a:prstGeom prst="straightConnector1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4E1720-1EA8-E43B-DB7D-F07BD062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Client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pic>
        <p:nvPicPr>
          <p:cNvPr id="17" name="Grafik 16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A3B9D194-78D0-2BA0-8871-8735D701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92" y="212277"/>
            <a:ext cx="5653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78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4E1720-1EA8-E43B-DB7D-F07BD062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Client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11" name="Grafik 10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FA1EEFBC-B281-CDA4-0A53-2AF6EDAF5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92" y="215270"/>
            <a:ext cx="5653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4E1720-1EA8-E43B-DB7D-F07BD062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Client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pic>
        <p:nvPicPr>
          <p:cNvPr id="8" name="Grafik 7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44CA1121-3128-DF62-9AFC-254901EFC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92" y="212277"/>
            <a:ext cx="5653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1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body" idx="1"/>
          </p:nvPr>
        </p:nvSpPr>
        <p:spPr>
          <a:xfrm>
            <a:off x="2670404" y="1590738"/>
            <a:ext cx="3806371" cy="380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ctr"/>
            <a:r>
              <a:rPr lang="en-GB" sz="2000"/>
              <a:t>Privacy vs traceability </a:t>
            </a:r>
            <a:endParaRPr lang="de-DE" sz="2000"/>
          </a:p>
          <a:p>
            <a:pPr indent="-317500">
              <a:lnSpc>
                <a:spcPct val="113999"/>
              </a:lnSpc>
              <a:buChar char="●"/>
            </a:pPr>
            <a:endParaRPr lang="en-GB"/>
          </a:p>
          <a:p>
            <a:pPr marL="139700" indent="0">
              <a:lnSpc>
                <a:spcPct val="113999"/>
              </a:lnSpc>
            </a:pPr>
            <a:endParaRPr lang="en-GB"/>
          </a:p>
          <a:p>
            <a:pPr indent="-317500">
              <a:lnSpc>
                <a:spcPct val="113999"/>
              </a:lnSpc>
              <a:buChar char="●"/>
            </a:pPr>
            <a:endParaRPr lang="en-GB"/>
          </a:p>
          <a:p>
            <a:pPr indent="-317500">
              <a:lnSpc>
                <a:spcPct val="113999"/>
              </a:lnSpc>
              <a:buChar char="●"/>
            </a:pPr>
            <a:endParaRPr lang="en-GB"/>
          </a:p>
          <a:p>
            <a:pPr indent="-317500">
              <a:lnSpc>
                <a:spcPct val="113999"/>
              </a:lnSpc>
              <a:buChar char="●"/>
            </a:pPr>
            <a:endParaRPr lang="en-GB"/>
          </a:p>
        </p:txBody>
      </p:sp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/>
              <a:t>Past challenges</a:t>
            </a:r>
            <a:endParaRPr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pic>
        <p:nvPicPr>
          <p:cNvPr id="5" name="Grafik 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A67EF630-4342-EE49-5D0C-9C778B0F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92" y="1983885"/>
            <a:ext cx="7094764" cy="4433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/>
              <a:t>Past challenges</a:t>
            </a:r>
            <a:endParaRPr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sp>
        <p:nvSpPr>
          <p:cNvPr id="7" name="Google Shape;89;p7">
            <a:extLst>
              <a:ext uri="{FF2B5EF4-FFF2-40B4-BE49-F238E27FC236}">
                <a16:creationId xmlns:a16="http://schemas.microsoft.com/office/drawing/2014/main" id="{9D9A123A-D7E6-AE5C-EAA5-FBABCF2B391E}"/>
              </a:ext>
            </a:extLst>
          </p:cNvPr>
          <p:cNvSpPr txBox="1">
            <a:spLocks/>
          </p:cNvSpPr>
          <p:nvPr/>
        </p:nvSpPr>
        <p:spPr>
          <a:xfrm>
            <a:off x="2496232" y="1588015"/>
            <a:ext cx="4484007" cy="33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/>
            <a:r>
              <a:rPr lang="en-GB" sz="2000"/>
              <a:t>Information transfer between channels</a:t>
            </a:r>
            <a:endParaRPr lang="de-DE" sz="2000"/>
          </a:p>
          <a:p>
            <a:pPr indent="-317500">
              <a:lnSpc>
                <a:spcPct val="113999"/>
              </a:lnSpc>
              <a:buFont typeface="Arial"/>
              <a:buChar char="●"/>
            </a:pPr>
            <a:endParaRPr lang="en-GB" sz="2000"/>
          </a:p>
          <a:p>
            <a:pPr marL="139700" indent="0">
              <a:lnSpc>
                <a:spcPct val="113999"/>
              </a:lnSpc>
            </a:pPr>
            <a:endParaRPr lang="en-GB" sz="2000"/>
          </a:p>
          <a:p>
            <a:pPr indent="-317500">
              <a:lnSpc>
                <a:spcPct val="113999"/>
              </a:lnSpc>
              <a:buFont typeface="Arial"/>
              <a:buChar char="●"/>
            </a:pPr>
            <a:endParaRPr lang="en-GB" sz="2000"/>
          </a:p>
          <a:p>
            <a:pPr indent="-317500">
              <a:lnSpc>
                <a:spcPct val="113999"/>
              </a:lnSpc>
              <a:buFont typeface="Arial"/>
              <a:buChar char="●"/>
            </a:pPr>
            <a:endParaRPr lang="en-GB" sz="2000"/>
          </a:p>
          <a:p>
            <a:pPr indent="-317500">
              <a:lnSpc>
                <a:spcPct val="113999"/>
              </a:lnSpc>
              <a:buFont typeface="Arial"/>
              <a:buChar char="●"/>
            </a:pPr>
            <a:endParaRPr lang="en-GB" sz="2000"/>
          </a:p>
        </p:txBody>
      </p:sp>
      <p:pic>
        <p:nvPicPr>
          <p:cNvPr id="3" name="Grafik 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A2833ABE-0DBE-E57F-6924-999D67C58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29" y="1969115"/>
            <a:ext cx="6588577" cy="44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</a:t>
            </a:fld>
            <a:endParaRPr lang="de-DE"/>
          </a:p>
        </p:txBody>
      </p:sp>
      <p:pic>
        <p:nvPicPr>
          <p:cNvPr id="29" name="Unbenanntes Video - Google Chrome 2023-06-21 14-12-21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18FEE00C-BE0D-0D6D-A0C5-92C5E15CA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418" y="1004486"/>
            <a:ext cx="8817164" cy="52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28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2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/>
              <a:t>Future challenges</a:t>
            </a:r>
            <a:endParaRPr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447856-5571-CFB2-C207-BF1A04F44FD2}"/>
              </a:ext>
            </a:extLst>
          </p:cNvPr>
          <p:cNvSpPr txBox="1"/>
          <p:nvPr/>
        </p:nvSpPr>
        <p:spPr>
          <a:xfrm>
            <a:off x="3533094" y="1965552"/>
            <a:ext cx="29024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/>
              <a:t>Further work on design of: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755811A-4CD2-887A-744E-9D9FFAE2DE51}"/>
              </a:ext>
            </a:extLst>
          </p:cNvPr>
          <p:cNvSpPr txBox="1"/>
          <p:nvPr/>
        </p:nvSpPr>
        <p:spPr>
          <a:xfrm>
            <a:off x="2553381" y="4929188"/>
            <a:ext cx="4461780" cy="3495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GB" sz="1600">
                <a:solidFill>
                  <a:schemeClr val="tx1"/>
                </a:solidFill>
              </a:rPr>
              <a:t>Token creation </a:t>
            </a:r>
            <a:r>
              <a:rPr lang="en-GB" sz="1600">
                <a:solidFill>
                  <a:schemeClr val="tx1"/>
                </a:solidFill>
                <a:latin typeface="Arial"/>
                <a:ea typeface="Arial"/>
                <a:cs typeface="Arial"/>
              </a:rPr>
              <a:t>and </a:t>
            </a:r>
            <a:r>
              <a:rPr lang="en-GB" sz="1600">
                <a:solidFill>
                  <a:schemeClr val="tx1"/>
                </a:solidFill>
              </a:rPr>
              <a:t>integration into the system: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A77FE9-4611-74C9-0306-2BDE4111F94E}"/>
              </a:ext>
            </a:extLst>
          </p:cNvPr>
          <p:cNvSpPr txBox="1"/>
          <p:nvPr/>
        </p:nvSpPr>
        <p:spPr>
          <a:xfrm>
            <a:off x="3092222" y="3729039"/>
            <a:ext cx="40290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GB" sz="1600"/>
              <a:t>Private Data Collection</a:t>
            </a:r>
            <a:endParaRPr lang="en-GB"/>
          </a:p>
          <a:p>
            <a:pPr marL="285750" indent="-285750">
              <a:buChar char="•"/>
            </a:pPr>
            <a:r>
              <a:rPr lang="en-GB" sz="1600"/>
              <a:t>Identity Mixer</a:t>
            </a:r>
          </a:p>
        </p:txBody>
      </p:sp>
      <p:sp>
        <p:nvSpPr>
          <p:cNvPr id="12" name="Textfeld 1">
            <a:extLst>
              <a:ext uri="{FF2B5EF4-FFF2-40B4-BE49-F238E27FC236}">
                <a16:creationId xmlns:a16="http://schemas.microsoft.com/office/drawing/2014/main" id="{216560E4-2017-4834-5628-6FA9578B8B53}"/>
              </a:ext>
            </a:extLst>
          </p:cNvPr>
          <p:cNvSpPr txBox="1"/>
          <p:nvPr/>
        </p:nvSpPr>
        <p:spPr>
          <a:xfrm>
            <a:off x="2577875" y="3410629"/>
            <a:ext cx="2902403" cy="34958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3999"/>
              </a:lnSpc>
            </a:pPr>
            <a:r>
              <a:rPr lang="en-GB" sz="1600">
                <a:solidFill>
                  <a:schemeClr val="tx1"/>
                </a:solidFill>
              </a:rPr>
              <a:t>Look further into: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F318AF-E5F1-1300-9D0A-BE987B6DED8C}"/>
              </a:ext>
            </a:extLst>
          </p:cNvPr>
          <p:cNvSpPr txBox="1"/>
          <p:nvPr/>
        </p:nvSpPr>
        <p:spPr>
          <a:xfrm>
            <a:off x="4047443" y="2292125"/>
            <a:ext cx="40290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GB" sz="1600" err="1"/>
              <a:t>Chaincode</a:t>
            </a:r>
          </a:p>
          <a:p>
            <a:pPr marL="285750" indent="-285750">
              <a:buChar char="•"/>
            </a:pPr>
            <a:r>
              <a:rPr lang="en-GB" sz="1600"/>
              <a:t>Certificates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9B2C437-591D-45DD-FD3E-9FEE9232C2CF}"/>
              </a:ext>
            </a:extLst>
          </p:cNvPr>
          <p:cNvSpPr txBox="1"/>
          <p:nvPr/>
        </p:nvSpPr>
        <p:spPr>
          <a:xfrm>
            <a:off x="3092223" y="5280252"/>
            <a:ext cx="4461780" cy="6303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3999"/>
              </a:lnSpc>
              <a:buChar char="•"/>
            </a:pPr>
            <a:r>
              <a:rPr lang="en-GB" sz="1600">
                <a:solidFill>
                  <a:schemeClr val="tx1"/>
                </a:solidFill>
              </a:rPr>
              <a:t>Tracing tokens without revealing Identity of Issuer</a:t>
            </a:r>
            <a:endParaRPr lang="de-DE">
              <a:solidFill>
                <a:schemeClr val="tx1"/>
              </a:solidFill>
            </a:endParaRPr>
          </a:p>
        </p:txBody>
      </p:sp>
      <p:pic>
        <p:nvPicPr>
          <p:cNvPr id="15" name="Grafik 15" descr="Ein Bild, das Logo enthält.&#10;&#10;Beschreibung automatisch generiert.">
            <a:extLst>
              <a:ext uri="{FF2B5EF4-FFF2-40B4-BE49-F238E27FC236}">
                <a16:creationId xmlns:a16="http://schemas.microsoft.com/office/drawing/2014/main" id="{D4A513E9-ADF0-3729-C2FD-17602895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92" y="4833257"/>
            <a:ext cx="1249137" cy="1249137"/>
          </a:xfrm>
          <a:prstGeom prst="rect">
            <a:avLst/>
          </a:prstGeom>
        </p:spPr>
      </p:pic>
      <p:pic>
        <p:nvPicPr>
          <p:cNvPr id="16" name="Grafik 16">
            <a:extLst>
              <a:ext uri="{FF2B5EF4-FFF2-40B4-BE49-F238E27FC236}">
                <a16:creationId xmlns:a16="http://schemas.microsoft.com/office/drawing/2014/main" id="{7BD5D092-A43F-7FAA-8D0B-C571C161E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237" y="3208565"/>
            <a:ext cx="1281794" cy="1298123"/>
          </a:xfrm>
          <a:prstGeom prst="rect">
            <a:avLst/>
          </a:prstGeom>
        </p:spPr>
      </p:pic>
      <p:pic>
        <p:nvPicPr>
          <p:cNvPr id="17" name="Grafik 17">
            <a:extLst>
              <a:ext uri="{FF2B5EF4-FFF2-40B4-BE49-F238E27FC236}">
                <a16:creationId xmlns:a16="http://schemas.microsoft.com/office/drawing/2014/main" id="{CDDCE05C-5F28-874A-5BDC-40F68D8A7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192" y="1845129"/>
            <a:ext cx="1249136" cy="12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Roadmap</a:t>
            </a:r>
            <a:endParaRPr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2B67206-EE23-FE89-507B-64D7A557B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72" y="1802546"/>
            <a:ext cx="8728288" cy="3912007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4C0222B-1C90-FB85-FC38-5B85EF5B7754}"/>
              </a:ext>
            </a:extLst>
          </p:cNvPr>
          <p:cNvCxnSpPr/>
          <p:nvPr/>
        </p:nvCxnSpPr>
        <p:spPr>
          <a:xfrm>
            <a:off x="6237514" y="1983922"/>
            <a:ext cx="8164" cy="3616778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GB"/>
              <a:t>Roadmap – Slightly revised </a:t>
            </a:r>
            <a:endParaRPr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81D08B0-E624-A160-FD02-533A829FE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67" y="1835658"/>
            <a:ext cx="8096813" cy="38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4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117" name="Google Shape;117;p10"/>
          <p:cNvSpPr txBox="1"/>
          <p:nvPr/>
        </p:nvSpPr>
        <p:spPr>
          <a:xfrm>
            <a:off x="2005650" y="2274225"/>
            <a:ext cx="5132700" cy="118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2400"/>
            </a:pPr>
            <a:r>
              <a:rPr lang="en-GB" sz="24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Thank you for your attention and </a:t>
            </a:r>
            <a:r>
              <a:rPr lang="en-GB" sz="2400" b="1">
                <a:solidFill>
                  <a:srgbClr val="333333"/>
                </a:solidFill>
              </a:rPr>
              <a:t>we are looking forward to the discussion</a:t>
            </a:r>
            <a:r>
              <a:rPr lang="en-GB" sz="24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lang="de-DE" sz="2400" b="1" i="0" u="none" strike="noStrike" cap="none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4E1720-1EA8-E43B-DB7D-F07BD062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Proposal - Technology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8730"/>
            <a:ext cx="9144000" cy="403250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43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86306CD-518C-B9B9-4FCC-5E100C63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System Design Extension – Emission Records</a:t>
            </a:r>
          </a:p>
        </p:txBody>
      </p:sp>
      <p:pic>
        <p:nvPicPr>
          <p:cNvPr id="58" name="Grafik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  <p:pic>
        <p:nvPicPr>
          <p:cNvPr id="7" name="Grafik 6" descr="Ein Bild, das Text, Screenshot, Visitenkarte, Schrift enthält.&#10;&#10;Automatisch generierte Beschreibung">
            <a:extLst>
              <a:ext uri="{FF2B5EF4-FFF2-40B4-BE49-F238E27FC236}">
                <a16:creationId xmlns:a16="http://schemas.microsoft.com/office/drawing/2014/main" id="{66C1748E-A56B-740D-1DDE-47F74D096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2066342" y="1726173"/>
            <a:ext cx="5011315" cy="47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4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D480B42-862F-E9DE-046C-0A822CE1F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>
                <a:hlinkClick r:id="rId2"/>
              </a:rPr>
              <a:t>https://www.industriall-union.org/report-due-diligence-across-the-battery-supply-chain</a:t>
            </a:r>
            <a:endParaRPr lang="en-GB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/>
              <a:t>Global Battery Alliance - </a:t>
            </a:r>
            <a:r>
              <a:rPr lang="en-GB">
                <a:hlinkClick r:id="rId3"/>
              </a:rPr>
              <a:t>https://www.globalbattery.org</a:t>
            </a:r>
            <a:r>
              <a:rPr lang="en-GB"/>
              <a:t>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GB"/>
              <a:t>Icons: </a:t>
            </a:r>
            <a:r>
              <a:rPr lang="en-GB">
                <a:hlinkClick r:id="rId4"/>
              </a:rPr>
              <a:t>www.flaticon.com</a:t>
            </a:r>
            <a:r>
              <a:rPr lang="en-GB"/>
              <a:t>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F8179AF-2E2B-C310-EBF5-C29B4196D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Resources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903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9E6BA3F-D75D-EFB0-69FB-D0923908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Main Stakeholder - Issues</a:t>
            </a:r>
            <a:endParaRPr lang="de-DE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</a:t>
            </a:fld>
            <a:endParaRPr lang="de-DE"/>
          </a:p>
        </p:txBody>
      </p:sp>
      <p:pic>
        <p:nvPicPr>
          <p:cNvPr id="6" name="Grafik 15" descr="Ein Bild, das Spielzeug, Puppe, Vektorgrafiken enthält.&#10;&#10;Beschreibung automatisch generiert.">
            <a:extLst>
              <a:ext uri="{FF2B5EF4-FFF2-40B4-BE49-F238E27FC236}">
                <a16:creationId xmlns:a16="http://schemas.microsoft.com/office/drawing/2014/main" id="{280E715D-78E8-CA31-D01D-2FA0B277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56" y="1532697"/>
            <a:ext cx="1852671" cy="1644315"/>
          </a:xfrm>
          <a:prstGeom prst="rect">
            <a:avLst/>
          </a:prstGeom>
        </p:spPr>
      </p:pic>
      <p:pic>
        <p:nvPicPr>
          <p:cNvPr id="8" name="Grafik 17" descr="Ein Bild, das Text enthält.&#10;&#10;Beschreibung automatisch generiert.">
            <a:extLst>
              <a:ext uri="{FF2B5EF4-FFF2-40B4-BE49-F238E27FC236}">
                <a16:creationId xmlns:a16="http://schemas.microsoft.com/office/drawing/2014/main" id="{BC269ECF-627D-D627-2E85-41E125274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21" y="3280892"/>
            <a:ext cx="2284164" cy="1544790"/>
          </a:xfrm>
          <a:prstGeom prst="rect">
            <a:avLst/>
          </a:prstGeom>
        </p:spPr>
      </p:pic>
      <p:pic>
        <p:nvPicPr>
          <p:cNvPr id="10" name="Grafik 13" descr="Ein Bild, das Spielzeug, Puppe enthält.&#10;&#10;Beschreibung automatisch generiert.">
            <a:extLst>
              <a:ext uri="{FF2B5EF4-FFF2-40B4-BE49-F238E27FC236}">
                <a16:creationId xmlns:a16="http://schemas.microsoft.com/office/drawing/2014/main" id="{EA7667A1-5D2F-62A9-D0D9-3F9121086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23" y="4906098"/>
            <a:ext cx="2357608" cy="165452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AFDEF1C-21A0-CFE0-B24B-22BC0ED875E7}"/>
              </a:ext>
            </a:extLst>
          </p:cNvPr>
          <p:cNvSpPr txBox="1"/>
          <p:nvPr/>
        </p:nvSpPr>
        <p:spPr>
          <a:xfrm>
            <a:off x="1110867" y="3075542"/>
            <a:ext cx="10557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Customer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4B76A00-083B-1545-5037-16D00E55A05B}"/>
              </a:ext>
            </a:extLst>
          </p:cNvPr>
          <p:cNvSpPr txBox="1"/>
          <p:nvPr/>
        </p:nvSpPr>
        <p:spPr>
          <a:xfrm>
            <a:off x="1266938" y="4810696"/>
            <a:ext cx="6793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OEM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D5AE218-D208-A89A-585D-A1C2C6FB4FD6}"/>
              </a:ext>
            </a:extLst>
          </p:cNvPr>
          <p:cNvSpPr txBox="1"/>
          <p:nvPr/>
        </p:nvSpPr>
        <p:spPr>
          <a:xfrm>
            <a:off x="1000696" y="6490768"/>
            <a:ext cx="1276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err="1"/>
              <a:t>Suppliers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739844-A002-EAA8-1DE2-C874F5C9CD80}"/>
              </a:ext>
            </a:extLst>
          </p:cNvPr>
          <p:cNvSpPr txBox="1"/>
          <p:nvPr/>
        </p:nvSpPr>
        <p:spPr>
          <a:xfrm>
            <a:off x="2919467" y="3580480"/>
            <a:ext cx="267159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To satisfy customers, need of proof of a sustainable supply chain.</a:t>
            </a:r>
          </a:p>
          <a:p>
            <a:pPr marL="285750" indent="-285750">
              <a:buChar char="•"/>
            </a:pPr>
            <a:r>
              <a:rPr lang="en-US" dirty="0"/>
              <a:t>Cannot provide proof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11D72A0-42E3-542E-44CA-07E9CBB13493}"/>
              </a:ext>
            </a:extLst>
          </p:cNvPr>
          <p:cNvSpPr txBox="1"/>
          <p:nvPr/>
        </p:nvSpPr>
        <p:spPr>
          <a:xfrm>
            <a:off x="2919469" y="5535973"/>
            <a:ext cx="27358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Worried about retaining their business secrets</a:t>
            </a:r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0EF7869-6A55-F6FD-B057-6836C1214569}"/>
              </a:ext>
            </a:extLst>
          </p:cNvPr>
          <p:cNvSpPr txBox="1"/>
          <p:nvPr/>
        </p:nvSpPr>
        <p:spPr>
          <a:xfrm>
            <a:off x="2919468" y="2093203"/>
            <a:ext cx="267159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Often not able to buy products with a clean conscience.  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90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9E6BA3F-D75D-EFB0-69FB-D0923908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How Blockchain can help</a:t>
            </a: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  <p:pic>
        <p:nvPicPr>
          <p:cNvPr id="6" name="Grafik 15" descr="Ein Bild, das Spielzeug, Puppe, Vektorgrafiken enthält.&#10;&#10;Beschreibung automatisch generiert.">
            <a:extLst>
              <a:ext uri="{FF2B5EF4-FFF2-40B4-BE49-F238E27FC236}">
                <a16:creationId xmlns:a16="http://schemas.microsoft.com/office/drawing/2014/main" id="{280E715D-78E8-CA31-D01D-2FA0B277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56" y="1532697"/>
            <a:ext cx="1852671" cy="1644315"/>
          </a:xfrm>
          <a:prstGeom prst="rect">
            <a:avLst/>
          </a:prstGeom>
        </p:spPr>
      </p:pic>
      <p:pic>
        <p:nvPicPr>
          <p:cNvPr id="8" name="Grafik 17" descr="Ein Bild, das Text enthält.&#10;&#10;Beschreibung automatisch generiert.">
            <a:extLst>
              <a:ext uri="{FF2B5EF4-FFF2-40B4-BE49-F238E27FC236}">
                <a16:creationId xmlns:a16="http://schemas.microsoft.com/office/drawing/2014/main" id="{BC269ECF-627D-D627-2E85-41E125274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21" y="3280892"/>
            <a:ext cx="2284164" cy="1544790"/>
          </a:xfrm>
          <a:prstGeom prst="rect">
            <a:avLst/>
          </a:prstGeom>
        </p:spPr>
      </p:pic>
      <p:pic>
        <p:nvPicPr>
          <p:cNvPr id="10" name="Grafik 13" descr="Ein Bild, das Spielzeug, Puppe enthält.&#10;&#10;Beschreibung automatisch generiert.">
            <a:extLst>
              <a:ext uri="{FF2B5EF4-FFF2-40B4-BE49-F238E27FC236}">
                <a16:creationId xmlns:a16="http://schemas.microsoft.com/office/drawing/2014/main" id="{EA7667A1-5D2F-62A9-D0D9-3F9121086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23" y="4906098"/>
            <a:ext cx="2357608" cy="165452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AFDEF1C-21A0-CFE0-B24B-22BC0ED875E7}"/>
              </a:ext>
            </a:extLst>
          </p:cNvPr>
          <p:cNvSpPr txBox="1"/>
          <p:nvPr/>
        </p:nvSpPr>
        <p:spPr>
          <a:xfrm>
            <a:off x="1110867" y="3075542"/>
            <a:ext cx="10557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Customer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4B76A00-083B-1545-5037-16D00E55A05B}"/>
              </a:ext>
            </a:extLst>
          </p:cNvPr>
          <p:cNvSpPr txBox="1"/>
          <p:nvPr/>
        </p:nvSpPr>
        <p:spPr>
          <a:xfrm>
            <a:off x="1266938" y="4810696"/>
            <a:ext cx="6793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OEM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D5AE218-D208-A89A-585D-A1C2C6FB4FD6}"/>
              </a:ext>
            </a:extLst>
          </p:cNvPr>
          <p:cNvSpPr txBox="1"/>
          <p:nvPr/>
        </p:nvSpPr>
        <p:spPr>
          <a:xfrm>
            <a:off x="1000696" y="6490768"/>
            <a:ext cx="1276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err="1"/>
              <a:t>Suppliers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C23FE78-F88D-6A11-F0F7-60F88CBF97EB}"/>
              </a:ext>
            </a:extLst>
          </p:cNvPr>
          <p:cNvSpPr txBox="1"/>
          <p:nvPr/>
        </p:nvSpPr>
        <p:spPr>
          <a:xfrm>
            <a:off x="5737951" y="2139107"/>
            <a:ext cx="26715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Blockchain can proof a sustainable supply chain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A0ACB03-3C21-3684-AAFF-656964904C45}"/>
              </a:ext>
            </a:extLst>
          </p:cNvPr>
          <p:cNvSpPr txBox="1"/>
          <p:nvPr/>
        </p:nvSpPr>
        <p:spPr>
          <a:xfrm>
            <a:off x="2919468" y="2093203"/>
            <a:ext cx="267159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Often not able to buy products with a clean conscience.  </a:t>
            </a:r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D739844-A002-EAA8-1DE2-C874F5C9CD80}"/>
              </a:ext>
            </a:extLst>
          </p:cNvPr>
          <p:cNvSpPr txBox="1"/>
          <p:nvPr/>
        </p:nvSpPr>
        <p:spPr>
          <a:xfrm>
            <a:off x="2919467" y="3580480"/>
            <a:ext cx="267159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To satisfy customers, need of proof of a sustainable supply chain.</a:t>
            </a:r>
          </a:p>
          <a:p>
            <a:pPr marL="285750" indent="-285750">
              <a:buChar char="•"/>
            </a:pPr>
            <a:r>
              <a:rPr lang="en-US"/>
              <a:t>Cannot provide proof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7522FD-9B9F-BE50-533B-F71E313870E4}"/>
              </a:ext>
            </a:extLst>
          </p:cNvPr>
          <p:cNvSpPr txBox="1"/>
          <p:nvPr/>
        </p:nvSpPr>
        <p:spPr>
          <a:xfrm>
            <a:off x="5737951" y="3580480"/>
            <a:ext cx="280011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Blockchains can be trace-able, provide immutability, store relevant data and automate processes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11D72A0-42E3-542E-44CA-07E9CBB13493}"/>
              </a:ext>
            </a:extLst>
          </p:cNvPr>
          <p:cNvSpPr txBox="1"/>
          <p:nvPr/>
        </p:nvSpPr>
        <p:spPr>
          <a:xfrm>
            <a:off x="2919469" y="5535973"/>
            <a:ext cx="27358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Worried about retaining their business secrets</a:t>
            </a:r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33CCE6F-16ED-5D06-60BB-504A5718FF3F}"/>
              </a:ext>
            </a:extLst>
          </p:cNvPr>
          <p:cNvSpPr txBox="1"/>
          <p:nvPr/>
        </p:nvSpPr>
        <p:spPr>
          <a:xfrm>
            <a:off x="5737950" y="5453345"/>
            <a:ext cx="267159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Blockchain can provide partial anonymity and data secrecy 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9F4AC4-805C-142D-1FC3-AFA49A328EF8}"/>
              </a:ext>
            </a:extLst>
          </p:cNvPr>
          <p:cNvSpPr txBox="1"/>
          <p:nvPr/>
        </p:nvSpPr>
        <p:spPr>
          <a:xfrm>
            <a:off x="2873564" y="1487275"/>
            <a:ext cx="8629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Issues: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25176A3-CE57-B4A9-2E71-075CDD1420D4}"/>
              </a:ext>
            </a:extLst>
          </p:cNvPr>
          <p:cNvSpPr txBox="1"/>
          <p:nvPr/>
        </p:nvSpPr>
        <p:spPr>
          <a:xfrm>
            <a:off x="5737949" y="1487274"/>
            <a:ext cx="158826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Solution: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5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86306CD-518C-B9B9-4FCC-5E100C63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Stakeholder diagram</a:t>
            </a:r>
          </a:p>
        </p:txBody>
      </p:sp>
      <p:pic>
        <p:nvPicPr>
          <p:cNvPr id="64" name="Grafik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13" name="Foliennummernplatzhalt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9385BAB-81C1-AF21-C249-B114A14D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" y="1151325"/>
            <a:ext cx="9206426" cy="55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86306CD-518C-B9B9-4FCC-5E100C63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System Design</a:t>
            </a:r>
          </a:p>
        </p:txBody>
      </p:sp>
      <p:pic>
        <p:nvPicPr>
          <p:cNvPr id="58" name="Grafik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pic>
        <p:nvPicPr>
          <p:cNvPr id="15" name="Grafik 14" descr="Ein Bild, das Rechteck, Screenshot enthält.&#10;&#10;Automatisch generierte Beschreibung">
            <a:extLst>
              <a:ext uri="{FF2B5EF4-FFF2-40B4-BE49-F238E27FC236}">
                <a16:creationId xmlns:a16="http://schemas.microsoft.com/office/drawing/2014/main" id="{02880178-AB3A-2385-3B9B-9894C38CF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7" y="2304939"/>
            <a:ext cx="8547881" cy="27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0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86306CD-518C-B9B9-4FCC-5E100C63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System Design</a:t>
            </a:r>
          </a:p>
        </p:txBody>
      </p:sp>
      <p:pic>
        <p:nvPicPr>
          <p:cNvPr id="58" name="Grafik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pic>
        <p:nvPicPr>
          <p:cNvPr id="5" name="Grafik 4" descr="Ein Bild, das Reihe, Diagramm, Rechteck, Screenshot enthält.&#10;&#10;Automatisch generierte Beschreibung">
            <a:extLst>
              <a:ext uri="{FF2B5EF4-FFF2-40B4-BE49-F238E27FC236}">
                <a16:creationId xmlns:a16="http://schemas.microsoft.com/office/drawing/2014/main" id="{420B12A6-E926-7E96-104F-6C4629EE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0" y="2303166"/>
            <a:ext cx="8547881" cy="27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0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86306CD-518C-B9B9-4FCC-5E100C63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93981"/>
          </a:xfrm>
        </p:spPr>
        <p:txBody>
          <a:bodyPr/>
          <a:lstStyle/>
          <a:p>
            <a:r>
              <a:rPr lang="en-GB"/>
              <a:t>System Design</a:t>
            </a:r>
          </a:p>
        </p:txBody>
      </p:sp>
      <p:pic>
        <p:nvPicPr>
          <p:cNvPr id="58" name="Grafik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7EE6A1D6-E27C-8AA1-7FB3-E71B8E01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3" y="2303166"/>
            <a:ext cx="8501874" cy="27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EB81C5-0A7D-58A1-7D2D-784B34F2F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090" y="5233703"/>
            <a:ext cx="8508999" cy="958427"/>
          </a:xfrm>
        </p:spPr>
        <p:txBody>
          <a:bodyPr anchor="ctr"/>
          <a:lstStyle/>
          <a:p>
            <a:r>
              <a:rPr lang="en-GB" sz="1800" err="1"/>
              <a:t>Chaincodes</a:t>
            </a:r>
            <a:r>
              <a:rPr lang="en-GB" sz="1800"/>
              <a:t>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highlight>
                  <a:srgbClr val="D5E9D5"/>
                </a:highlight>
              </a:rPr>
              <a:t>Produce Products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sz="1800">
                <a:solidFill>
                  <a:schemeClr val="tx1"/>
                </a:solidFill>
                <a:highlight>
                  <a:srgbClr val="DAE8FC"/>
                </a:highlight>
              </a:rPr>
              <a:t>Transfer Products</a:t>
            </a:r>
            <a:endParaRPr lang="en-GB" sz="180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A36F63B-148A-EB2D-F2F0-82B5F2B3D6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2CEB2D-45B3-72A5-882F-7202EB76C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0" y="215270"/>
            <a:ext cx="587110" cy="683826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B72C2D10-692B-F4E6-9966-DA0EC33B8485}"/>
              </a:ext>
            </a:extLst>
          </p:cNvPr>
          <p:cNvSpPr txBox="1">
            <a:spLocks/>
          </p:cNvSpPr>
          <p:nvPr/>
        </p:nvSpPr>
        <p:spPr>
          <a:xfrm>
            <a:off x="319090" y="994334"/>
            <a:ext cx="8508999" cy="4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System Design</a:t>
            </a:r>
          </a:p>
        </p:txBody>
      </p:sp>
      <p:pic>
        <p:nvPicPr>
          <p:cNvPr id="15" name="Grafik 14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832CE81C-14D9-7332-4B16-0C42D0659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02" y="2315641"/>
            <a:ext cx="8501874" cy="27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89010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Macintosh PowerPoint</Application>
  <PresentationFormat>Bildschirmpräsentation (4:3)</PresentationFormat>
  <Paragraphs>195</Paragraphs>
  <Slides>26</Slides>
  <Notes>11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Noto Sans Symbols</vt:lpstr>
      <vt:lpstr>160104_TUM_Praesentation_p_v1</vt:lpstr>
      <vt:lpstr>Inhalt</vt:lpstr>
      <vt:lpstr>Chain2Sustain Sustainable Supply Chains based on Blockchain</vt:lpstr>
      <vt:lpstr>PowerPoint-Präsentation</vt:lpstr>
      <vt:lpstr>Main Stakeholder - Issues</vt:lpstr>
      <vt:lpstr>How Blockchain can help</vt:lpstr>
      <vt:lpstr>Stakeholder diagram</vt:lpstr>
      <vt:lpstr>System Design</vt:lpstr>
      <vt:lpstr>System Design</vt:lpstr>
      <vt:lpstr>System Design</vt:lpstr>
      <vt:lpstr>PowerPoint-Präsentation</vt:lpstr>
      <vt:lpstr>System Design - Privacy</vt:lpstr>
      <vt:lpstr>System Design – Emissions Input</vt:lpstr>
      <vt:lpstr>System Design</vt:lpstr>
      <vt:lpstr>Technologies/Implementation</vt:lpstr>
      <vt:lpstr>Technologies &amp; Tools - Fablo</vt:lpstr>
      <vt:lpstr>Client</vt:lpstr>
      <vt:lpstr>Client</vt:lpstr>
      <vt:lpstr>Client</vt:lpstr>
      <vt:lpstr>Past challenges</vt:lpstr>
      <vt:lpstr>Past challenges</vt:lpstr>
      <vt:lpstr>Future challenges</vt:lpstr>
      <vt:lpstr>Roadmap</vt:lpstr>
      <vt:lpstr>Roadmap – Slightly revised </vt:lpstr>
      <vt:lpstr>PowerPoint-Präsentation</vt:lpstr>
      <vt:lpstr>Proposal - Technology</vt:lpstr>
      <vt:lpstr>System Design Extension – Emission Records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Supply Chains  based on Blockchain - Proposal</dc:title>
  <dc:creator>David Gasser</dc:creator>
  <cp:lastModifiedBy>Felix Myhsok</cp:lastModifiedBy>
  <cp:revision>1</cp:revision>
  <dcterms:modified xsi:type="dcterms:W3CDTF">2023-06-22T10:42:00Z</dcterms:modified>
</cp:coreProperties>
</file>